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4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motionplanning/student_gallery/2006/st/hw2pub.htm" TargetMode="External"/><Relationship Id="rId2" Type="http://schemas.openxmlformats.org/officeDocument/2006/relationships/hyperlink" Target="http://www.library.yorku.ca/find/Record/215423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Fundamental Problems in Mobile Robotics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2/6/2011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isotropic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7" name="Picture 6" descr="normal2D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685800"/>
            <a:ext cx="7315200" cy="5486400"/>
          </a:xfrm>
          <a:prstGeom prst="rect">
            <a:avLst/>
          </a:prstGeom>
        </p:spPr>
      </p:pic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3074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4098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ormal2D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38200" y="2901950"/>
          <a:ext cx="1422400" cy="1054100"/>
        </p:xfrm>
        <a:graphic>
          <a:graphicData uri="http://schemas.openxmlformats.org/presentationml/2006/ole">
            <p:oleObj spid="_x0000_s5122" name="Equation" r:id="rId4" imgW="7110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ormal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9404" y="686026"/>
            <a:ext cx="7314596" cy="54859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lvl="1"/>
            <a:r>
              <a:rPr lang="en-CA" dirty="0" smtClean="0">
                <a:cs typeface="Times New Roman" pitchFamily="18" charset="0"/>
              </a:rPr>
              <a:t>anisotropic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609600" y="2901950"/>
          <a:ext cx="1879600" cy="1054100"/>
        </p:xfrm>
        <a:graphic>
          <a:graphicData uri="http://schemas.openxmlformats.org/presentationml/2006/ole">
            <p:oleObj spid="_x0000_s6146" name="Equation" r:id="rId4" imgW="9396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Sensing the Environment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Bug1 and Bug2 use a perfect contact sensor</a:t>
            </a:r>
          </a:p>
          <a:p>
            <a:r>
              <a:rPr lang="en-CA" dirty="0" smtClean="0"/>
              <a:t>we might be able to achieve better performance if we equip the robot with a more powerful sensor</a:t>
            </a:r>
          </a:p>
          <a:p>
            <a:r>
              <a:rPr lang="en-CA" dirty="0" smtClean="0"/>
              <a:t>a range sensor measures the distance to an obstacle</a:t>
            </a:r>
            <a:r>
              <a:rPr lang="en-US" dirty="0" smtClean="0"/>
              <a:t>; e.g.,</a:t>
            </a:r>
            <a:r>
              <a:rPr lang="en-CA" dirty="0" smtClean="0"/>
              <a:t> laser range finder</a:t>
            </a:r>
          </a:p>
          <a:p>
            <a:pPr lvl="1"/>
            <a:r>
              <a:rPr lang="en-CA" dirty="0" smtClean="0"/>
              <a:t>emits a laser beam into the environment and senses reflections from obstacles</a:t>
            </a:r>
          </a:p>
          <a:p>
            <a:pPr lvl="1"/>
            <a:r>
              <a:rPr lang="en-CA" dirty="0" smtClean="0"/>
              <a:t>essentially unidirectional, but the beam can be rotated to obtain 360 degree coverage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assumes a perfect 360 degree range finder with a finite range</a:t>
            </a:r>
          </a:p>
          <a:p>
            <a:pPr lvl="1"/>
            <a:r>
              <a:rPr lang="en-CA" dirty="0" smtClean="0"/>
              <a:t>measures the distance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r>
              <a:rPr lang="en-CA" dirty="0" smtClean="0"/>
              <a:t> to the first obstacle intersected by the ray from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/>
              <a:t> with angle </a:t>
            </a:r>
            <a:r>
              <a:rPr lang="en-CA" dirty="0" smtClean="0">
                <a:latin typeface="Symbol" pitchFamily="18" charset="2"/>
              </a:rPr>
              <a:t>q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has a maximum range beyond which all distance measurements are considered to be </a:t>
            </a:r>
            <a:r>
              <a:rPr lang="en-CA" dirty="0" smtClean="0">
                <a:latin typeface="Symbol" pitchFamily="18" charset="2"/>
              </a:rPr>
              <a:t>r = </a:t>
            </a:r>
            <a:r>
              <a:rPr lang="en-CA" dirty="0" smtClean="0">
                <a:latin typeface="Symbol" pitchFamily="18" charset="2"/>
                <a:sym typeface="Symbol"/>
              </a:rPr>
              <a:t></a:t>
            </a:r>
          </a:p>
          <a:p>
            <a:r>
              <a:rPr lang="en-CA" dirty="0" smtClean="0">
                <a:sym typeface="Symbol"/>
              </a:rPr>
              <a:t>the robot looks for discontinuities in </a:t>
            </a:r>
            <a:r>
              <a:rPr lang="en-CA" dirty="0" smtClean="0">
                <a:latin typeface="Symbol" pitchFamily="18" charset="2"/>
              </a:rPr>
              <a:t>r(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Symbol" pitchFamily="18" charset="2"/>
              </a:rPr>
              <a:t>, q)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5400000" flipH="1" flipV="1">
            <a:off x="4507707" y="2340769"/>
            <a:ext cx="1152525" cy="1023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0" y="34290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0800000" flipV="1">
            <a:off x="3429000" y="3429000"/>
            <a:ext cx="1143000" cy="552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810000" y="3276600"/>
            <a:ext cx="7620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572000" y="2971800"/>
            <a:ext cx="1295400" cy="457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2514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28800" y="4343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486400" y="2057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3657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895600" y="327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943600" y="2983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05400" y="18404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81400" y="2819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352800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43678" y="36576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29200" y="35052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currently, bug thinks goal is reachable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004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>
            <a:stCxn id="8" idx="2"/>
            <a:endCxn id="7" idx="6"/>
          </p:cNvCxnSpPr>
          <p:nvPr/>
        </p:nvCxnSpPr>
        <p:spPr>
          <a:xfrm rot="10800000" flipH="1">
            <a:off x="2971800" y="34290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once the obstacle is sensed, the bug needs to decide how to navigate around the obstacle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move towards the sensed point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that minimizes the distance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(called the heuristic distance)</a:t>
            </a:r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67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71800" y="2057400"/>
            <a:ext cx="2743200" cy="27432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3200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i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if the heuristic distance starts to increase, the bug switches to boundary </a:t>
            </a:r>
            <a:r>
              <a:rPr lang="en-CA" dirty="0" smtClean="0"/>
              <a:t>following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full details </a:t>
            </a:r>
          </a:p>
          <a:p>
            <a:pPr lvl="1"/>
            <a:r>
              <a:rPr lang="en-CA" sz="1800" i="1" dirty="0" smtClean="0"/>
              <a:t>Principles of Robot Motion: Theory, Algorithms, and Implementations</a:t>
            </a:r>
            <a:endParaRPr lang="en-CA" sz="1800" i="1" dirty="0" smtClean="0"/>
          </a:p>
          <a:p>
            <a:pPr lvl="1"/>
            <a:r>
              <a:rPr lang="en-CA" sz="1800" dirty="0" smtClean="0">
                <a:hlinkClick r:id="rId2"/>
              </a:rPr>
              <a:t>http://</a:t>
            </a:r>
            <a:r>
              <a:rPr lang="en-CA" sz="1800" dirty="0" smtClean="0">
                <a:hlinkClick r:id="rId2"/>
              </a:rPr>
              <a:t>www.library.yorku.ca/find/Record/2154237</a:t>
            </a:r>
            <a:endParaRPr lang="en-CA" sz="1800" dirty="0" smtClean="0"/>
          </a:p>
          <a:p>
            <a:r>
              <a:rPr lang="en-CA" dirty="0" smtClean="0"/>
              <a:t>nice </a:t>
            </a:r>
            <a:r>
              <a:rPr lang="en-CA" dirty="0" smtClean="0"/>
              <a:t>animation</a:t>
            </a:r>
          </a:p>
          <a:p>
            <a:pPr lvl="1"/>
            <a:r>
              <a:rPr lang="en-CA" sz="1800" dirty="0" smtClean="0">
                <a:hlinkClick r:id="rId3"/>
              </a:rPr>
              <a:t>http</a:t>
            </a:r>
            <a:r>
              <a:rPr lang="en-CA" sz="1800" dirty="0" smtClean="0">
                <a:hlinkClick r:id="rId3"/>
              </a:rPr>
              <a:t>://www.cs.cmu.edu/~</a:t>
            </a:r>
            <a:r>
              <a:rPr lang="en-CA" sz="1800" dirty="0" smtClean="0">
                <a:hlinkClick r:id="rId3"/>
              </a:rPr>
              <a:t>motionplanning/student_gallery/2006/st/hw2pub.htm</a:t>
            </a:r>
            <a:endParaRPr lang="en-CA" sz="1800" dirty="0" smtClean="0"/>
          </a:p>
          <a:p>
            <a:pPr lvl="1"/>
            <a:endParaRPr lang="en-US" dirty="0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Tangent Bug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574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Multiply 24"/>
          <p:cNvSpPr/>
          <p:nvPr/>
        </p:nvSpPr>
        <p:spPr>
          <a:xfrm>
            <a:off x="838200" y="3276600"/>
            <a:ext cx="228600" cy="228600"/>
          </a:xfrm>
          <a:prstGeom prst="mathMultiply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85800" y="3505200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FF00"/>
                </a:solidFill>
              </a:rPr>
              <a:t>goal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1064525" y="2524836"/>
            <a:ext cx="3493827" cy="900752"/>
          </a:xfrm>
          <a:custGeom>
            <a:avLst/>
            <a:gdLst>
              <a:gd name="connsiteX0" fmla="*/ 3493827 w 3493827"/>
              <a:gd name="connsiteY0" fmla="*/ 900752 h 900752"/>
              <a:gd name="connsiteX1" fmla="*/ 3275463 w 3493827"/>
              <a:gd name="connsiteY1" fmla="*/ 900752 h 900752"/>
              <a:gd name="connsiteX2" fmla="*/ 3275463 w 3493827"/>
              <a:gd name="connsiteY2" fmla="*/ 0 h 900752"/>
              <a:gd name="connsiteX3" fmla="*/ 1937982 w 3493827"/>
              <a:gd name="connsiteY3" fmla="*/ 327546 h 900752"/>
              <a:gd name="connsiteX4" fmla="*/ 1323833 w 3493827"/>
              <a:gd name="connsiteY4" fmla="*/ 395785 h 900752"/>
              <a:gd name="connsiteX5" fmla="*/ 968991 w 3493827"/>
              <a:gd name="connsiteY5" fmla="*/ 354842 h 900752"/>
              <a:gd name="connsiteX6" fmla="*/ 0 w 3493827"/>
              <a:gd name="connsiteY6" fmla="*/ 777922 h 90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93827" h="900752">
                <a:moveTo>
                  <a:pt x="3493827" y="900752"/>
                </a:moveTo>
                <a:lnTo>
                  <a:pt x="3275463" y="900752"/>
                </a:lnTo>
                <a:lnTo>
                  <a:pt x="3275463" y="0"/>
                </a:lnTo>
                <a:lnTo>
                  <a:pt x="1937982" y="327546"/>
                </a:lnTo>
                <a:lnTo>
                  <a:pt x="1323833" y="395785"/>
                </a:lnTo>
                <a:lnTo>
                  <a:pt x="968991" y="354842"/>
                </a:lnTo>
                <a:lnTo>
                  <a:pt x="0" y="777922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Localization for a Point Robot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Bug1 and Bug2 assume that the robot can perfectly sense its position at all times</a:t>
            </a:r>
          </a:p>
          <a:p>
            <a:r>
              <a:rPr lang="en-US" dirty="0" smtClean="0"/>
              <a:t>consider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/>
              <a:t> point robot (moves on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-axis) that moves a distance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after taking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steps starting from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it can be shown that (textbook Chapter 2):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52800" y="3467100"/>
          <a:ext cx="1847850" cy="647700"/>
        </p:xfrm>
        <a:graphic>
          <a:graphicData uri="http://schemas.openxmlformats.org/presentationml/2006/ole">
            <p:oleObj spid="_x0000_s1026" name="Equation" r:id="rId3" imgW="1231560" imgH="43164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600450" y="4438650"/>
          <a:ext cx="1428750" cy="361950"/>
        </p:xfrm>
        <a:graphic>
          <a:graphicData uri="http://schemas.openxmlformats.org/presentationml/2006/ole">
            <p:oleObj spid="_x0000_s1027" name="Equation" r:id="rId4" imgW="9522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Characterizing Error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en-CA" dirty="0" smtClean="0">
                <a:cs typeface="Times New Roman" pitchFamily="18" charset="0"/>
              </a:rPr>
              <a:t>normal, or Gaussian, distribution</a:t>
            </a:r>
            <a:endParaRPr lang="en-CA" dirty="0" smtClean="0"/>
          </a:p>
          <a:p>
            <a:pPr lvl="1"/>
            <a:r>
              <a:rPr lang="en-CA" dirty="0" smtClean="0"/>
              <a:t>     standard deviation</a:t>
            </a:r>
          </a:p>
          <a:p>
            <a:pPr lvl="1"/>
            <a:r>
              <a:rPr lang="en-CA" dirty="0" smtClean="0"/>
              <a:t>            variance</a:t>
            </a:r>
            <a:endParaRPr lang="en-US" dirty="0"/>
          </a:p>
        </p:txBody>
      </p:sp>
      <p:graphicFrame>
        <p:nvGraphicFramePr>
          <p:cNvPr id="116738" name="Object 2"/>
          <p:cNvGraphicFramePr>
            <a:graphicFrameLocks noChangeAspect="1"/>
          </p:cNvGraphicFramePr>
          <p:nvPr/>
        </p:nvGraphicFramePr>
        <p:xfrm>
          <a:off x="765792" y="1402307"/>
          <a:ext cx="304800" cy="320675"/>
        </p:xfrm>
        <a:graphic>
          <a:graphicData uri="http://schemas.openxmlformats.org/presentationml/2006/ole">
            <p:oleObj spid="_x0000_s2050" name="Equation" r:id="rId3" imgW="152280" imgH="139680" progId="Equation.3">
              <p:embed/>
            </p:oleObj>
          </a:graphicData>
        </a:graphic>
      </p:graphicFrame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773468" y="1684764"/>
          <a:ext cx="889000" cy="468312"/>
        </p:xfrm>
        <a:graphic>
          <a:graphicData uri="http://schemas.openxmlformats.org/presentationml/2006/ole">
            <p:oleObj spid="_x0000_s2051" name="Equation" r:id="rId4" imgW="444240" imgH="203040" progId="Equation.3">
              <p:embed/>
            </p:oleObj>
          </a:graphicData>
        </a:graphic>
      </p:graphicFrame>
      <p:pic>
        <p:nvPicPr>
          <p:cNvPr id="11" name="Picture 10" descr="normal1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2455614"/>
            <a:ext cx="7315200" cy="3657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2113</TotalTime>
  <Words>354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Microsoft Equation 3.0</vt:lpstr>
      <vt:lpstr>Equation</vt:lpstr>
      <vt:lpstr>Day 14</vt:lpstr>
      <vt:lpstr>Sensing the Environment</vt:lpstr>
      <vt:lpstr>Tangent Bug</vt:lpstr>
      <vt:lpstr>Tangent Bug</vt:lpstr>
      <vt:lpstr>Tangent Bug</vt:lpstr>
      <vt:lpstr>Tangent Bug</vt:lpstr>
      <vt:lpstr>Tangent Bug</vt:lpstr>
      <vt:lpstr>Localization for a Point Robot</vt:lpstr>
      <vt:lpstr>Characterizing Error</vt:lpstr>
      <vt:lpstr>Characterizing Error</vt:lpstr>
      <vt:lpstr>Characterizing Error</vt:lpstr>
      <vt:lpstr>Characterizing Error</vt:lpstr>
      <vt:lpstr>Characterizing Error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33</cp:revision>
  <dcterms:created xsi:type="dcterms:W3CDTF">2011-01-07T01:27:12Z</dcterms:created>
  <dcterms:modified xsi:type="dcterms:W3CDTF">2011-02-06T19:05:10Z</dcterms:modified>
</cp:coreProperties>
</file>